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66"/>
  </p:notesMasterIdLst>
  <p:handoutMasterIdLst>
    <p:handoutMasterId r:id="rId67"/>
  </p:handoutMasterIdLst>
  <p:sldIdLst>
    <p:sldId id="349" r:id="rId2"/>
    <p:sldId id="359" r:id="rId3"/>
    <p:sldId id="315" r:id="rId4"/>
    <p:sldId id="317" r:id="rId5"/>
    <p:sldId id="319" r:id="rId6"/>
    <p:sldId id="361" r:id="rId7"/>
    <p:sldId id="362" r:id="rId8"/>
    <p:sldId id="347" r:id="rId9"/>
    <p:sldId id="357" r:id="rId10"/>
    <p:sldId id="351" r:id="rId11"/>
    <p:sldId id="350" r:id="rId12"/>
    <p:sldId id="352" r:id="rId13"/>
    <p:sldId id="334" r:id="rId14"/>
    <p:sldId id="363" r:id="rId15"/>
    <p:sldId id="365" r:id="rId16"/>
    <p:sldId id="273" r:id="rId17"/>
    <p:sldId id="295" r:id="rId18"/>
    <p:sldId id="358" r:id="rId19"/>
    <p:sldId id="366" r:id="rId20"/>
    <p:sldId id="367" r:id="rId21"/>
    <p:sldId id="369" r:id="rId22"/>
    <p:sldId id="373" r:id="rId23"/>
    <p:sldId id="374" r:id="rId24"/>
    <p:sldId id="371" r:id="rId25"/>
    <p:sldId id="372" r:id="rId26"/>
    <p:sldId id="375" r:id="rId27"/>
    <p:sldId id="262" r:id="rId28"/>
    <p:sldId id="376" r:id="rId29"/>
    <p:sldId id="411" r:id="rId30"/>
    <p:sldId id="413" r:id="rId31"/>
    <p:sldId id="377" r:id="rId32"/>
    <p:sldId id="414" r:id="rId33"/>
    <p:sldId id="346" r:id="rId34"/>
    <p:sldId id="345" r:id="rId35"/>
    <p:sldId id="389" r:id="rId36"/>
    <p:sldId id="388" r:id="rId37"/>
    <p:sldId id="390" r:id="rId38"/>
    <p:sldId id="410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6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62EA0993-EBD7-41EA-8640-ADF9F1E18826}">
          <p14:sldIdLst>
            <p14:sldId id="349"/>
            <p14:sldId id="359"/>
          </p14:sldIdLst>
        </p14:section>
        <p14:section name="Introduction" id="{F766979E-F455-478B-9004-DED2FCF04EA6}">
          <p14:sldIdLst>
            <p14:sldId id="315"/>
          </p14:sldIdLst>
        </p14:section>
        <p14:section name="ANALYSE" id="{D73E0F6F-3240-49DD-B60F-8B0D7DF8AE6A}">
          <p14:sldIdLst>
            <p14:sldId id="317"/>
            <p14:sldId id="319"/>
            <p14:sldId id="361"/>
            <p14:sldId id="362"/>
            <p14:sldId id="347"/>
          </p14:sldIdLst>
        </p14:section>
        <p14:section name="CONCEPTION" id="{0F35CCED-3CDF-4501-A07D-FCBF70489603}">
          <p14:sldIdLst>
            <p14:sldId id="357"/>
            <p14:sldId id="351"/>
            <p14:sldId id="350"/>
            <p14:sldId id="352"/>
            <p14:sldId id="334"/>
            <p14:sldId id="363"/>
            <p14:sldId id="365"/>
            <p14:sldId id="273"/>
            <p14:sldId id="295"/>
          </p14:sldIdLst>
        </p14:section>
        <p14:section name="REALISATION" id="{D8EA5F3B-21B4-4FCF-8369-25A533489503}">
          <p14:sldIdLst>
            <p14:sldId id="358"/>
            <p14:sldId id="366"/>
          </p14:sldIdLst>
        </p14:section>
        <p14:section name="CONCEPTION" id="{0E92C68F-49B4-43CE-B3E4-7AE43863DCF9}">
          <p14:sldIdLst>
            <p14:sldId id="367"/>
            <p14:sldId id="369"/>
            <p14:sldId id="373"/>
            <p14:sldId id="374"/>
            <p14:sldId id="371"/>
            <p14:sldId id="372"/>
            <p14:sldId id="375"/>
          </p14:sldIdLst>
        </p14:section>
        <p14:section name="Conclusion" id="{D88C2702-08E9-4812-BC20-2AC0671C9435}">
          <p14:sldIdLst>
            <p14:sldId id="262"/>
            <p14:sldId id="376"/>
          </p14:sldIdLst>
        </p14:section>
        <p14:section name="Annexe" id="{849718B5-6A58-4FE6-9C0D-B3F4ADED1754}">
          <p14:sldIdLst>
            <p14:sldId id="411"/>
            <p14:sldId id="413"/>
            <p14:sldId id="377"/>
            <p14:sldId id="414"/>
            <p14:sldId id="346"/>
            <p14:sldId id="345"/>
            <p14:sldId id="389"/>
            <p14:sldId id="388"/>
            <p14:sldId id="390"/>
            <p14:sldId id="410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6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smtClean="0"/>
              <a:t>Vol stationnaire autonome d'un quadrirotor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96799-8B38-4CB9-B849-C9B485AA47A3}" type="datetimeFigureOut">
              <a:rPr lang="fr-FR" smtClean="0"/>
              <a:t>13/06/2017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674A-17D1-4A75-9821-468E642EA1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22017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smtClean="0"/>
              <a:t>Vol stationnaire autonome d'un quadrirotor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06850-6278-4F7F-BE19-BA6138866CE2}" type="datetimeFigureOut">
              <a:rPr lang="fr-FR" smtClean="0"/>
              <a:t>13/06/2017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E9E0-A6BB-4E4A-AE78-1155DE46A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6599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2E9E0-A6BB-4E4A-AE78-1155DE46A48A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 smtClean="0"/>
              <a:t>Vol stationnaire autonome d'un quadrirotor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06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Vol stationnaire autonome d'un quadrirotor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62E9E0-A6BB-4E4A-AE78-1155DE46A48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33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5E2A-7565-4C33-9116-90FA0383D273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93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2330-F32E-40EB-AB2D-D56BF10FEB4A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5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38CA8-F7AB-483B-938D-661BDC23C2C9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3B69-2F76-4CD2-BE03-ABEF77FA89C5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9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2AA1-F723-4512-9291-5ECF785C72A9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B94A-6934-493A-889D-DEBFD5DF8A8D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9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24C40-DD33-490B-B27E-B818F29D07D9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0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D3F9-0CED-454C-84EE-C32CDB4FBCE5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8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B0FD-7A83-4407-B0C5-9B8A835DDCF2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1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FD72F5C-B88A-4B13-B52B-8560EB0F5FB3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4C0-1593-427B-973F-9C7EC808C604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312F8B6-FC4C-4583-B74D-1B28AD46E42A}" type="datetime1">
              <a:rPr lang="en-US" smtClean="0"/>
              <a:t>6/13/2017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0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28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TIPE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Vol stationnaire autonome d’un drone </a:t>
            </a:r>
            <a:r>
              <a:rPr lang="fr-FR" dirty="0" err="1" smtClean="0"/>
              <a:t>quadrirotor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2" descr="https://dronedecole.fr/w2016/wp-content/uploads/2015/10/dronedecole-fp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65" y="452989"/>
            <a:ext cx="3428795" cy="210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ce réservé du contenu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453082"/>
            <a:ext cx="3155066" cy="21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Espace réservé du texte 5"/>
          <p:cNvSpPr txBox="1">
            <a:spLocks/>
          </p:cNvSpPr>
          <p:nvPr/>
        </p:nvSpPr>
        <p:spPr>
          <a:xfrm>
            <a:off x="822959" y="748746"/>
            <a:ext cx="3510144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48312"/>
              </a:buClr>
              <a:buNone/>
            </a:pPr>
            <a:r>
              <a:rPr lang="fr-FR" sz="1500" cap="all" dirty="0" smtClean="0">
                <a:solidFill>
                  <a:srgbClr val="637052"/>
                </a:solidFill>
              </a:rPr>
              <a:t>Modélisation des moteurs</a:t>
            </a:r>
            <a:endParaRPr lang="fr-FR" sz="1500" cap="all" dirty="0">
              <a:solidFill>
                <a:srgbClr val="63705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333103" y="289535"/>
            <a:ext cx="4667168" cy="1668638"/>
            <a:chOff x="293281" y="1949115"/>
            <a:chExt cx="8682276" cy="3104147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39592" y="1260114"/>
                <a:ext cx="1826719" cy="657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92" y="1260114"/>
                <a:ext cx="1826719" cy="657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age 32" descr="C:\Users\pc\AppData\Local\Microsoft\Windows\INetCache\Content.Word\Regression b'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92" y="2166302"/>
            <a:ext cx="6734625" cy="404484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Espace réservé du pied de page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</p:spTree>
    <p:extLst>
      <p:ext uri="{BB962C8B-B14F-4D97-AF65-F5344CB8AC3E}">
        <p14:creationId xmlns:p14="http://schemas.microsoft.com/office/powerpoint/2010/main" val="32513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Espace réservé du texte 5"/>
          <p:cNvSpPr txBox="1">
            <a:spLocks/>
          </p:cNvSpPr>
          <p:nvPr/>
        </p:nvSpPr>
        <p:spPr>
          <a:xfrm>
            <a:off x="822959" y="571642"/>
            <a:ext cx="754380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48312"/>
              </a:buClr>
              <a:buNone/>
            </a:pPr>
            <a:r>
              <a:rPr lang="fr-FR" sz="1500" cap="all" dirty="0" smtClean="0">
                <a:solidFill>
                  <a:srgbClr val="637052"/>
                </a:solidFill>
              </a:rPr>
              <a:t>Traction de l’hélice</a:t>
            </a:r>
            <a:endParaRPr lang="fr-FR" sz="1500" cap="all" dirty="0">
              <a:solidFill>
                <a:srgbClr val="63705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333103" y="289535"/>
            <a:ext cx="4667168" cy="1668638"/>
            <a:chOff x="293281" y="1949115"/>
            <a:chExt cx="8682276" cy="310414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 descr="C:\Users\pc\AppData\Local\Microsoft\Windows\INetCache\Content.Word\profil naca 2412 parametr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9" t="6013" r="6996" b="9901"/>
          <a:stretch>
            <a:fillRect/>
          </a:stretch>
        </p:blipFill>
        <p:spPr bwMode="auto">
          <a:xfrm rot="-5400000">
            <a:off x="1755936" y="1325328"/>
            <a:ext cx="1728470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Espace réservé du texte 2"/>
          <p:cNvSpPr txBox="1">
            <a:spLocks/>
          </p:cNvSpPr>
          <p:nvPr/>
        </p:nvSpPr>
        <p:spPr>
          <a:xfrm>
            <a:off x="1009396" y="1463667"/>
            <a:ext cx="3137271" cy="40518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Paramétrage </a:t>
            </a:r>
            <a:r>
              <a:rPr lang="fr-FR" sz="1600" dirty="0" smtClean="0"/>
              <a:t>de l’élément de pale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59683" y="4043208"/>
                <a:ext cx="2294238" cy="1000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83" y="4043208"/>
                <a:ext cx="2294238" cy="10003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 26" descr="Regression lineaire Cp ex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98" y="3161895"/>
            <a:ext cx="4333024" cy="25719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</p:spTree>
    <p:extLst>
      <p:ext uri="{BB962C8B-B14F-4D97-AF65-F5344CB8AC3E}">
        <p14:creationId xmlns:p14="http://schemas.microsoft.com/office/powerpoint/2010/main" val="41910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Espace réservé du texte 5"/>
          <p:cNvSpPr txBox="1">
            <a:spLocks/>
          </p:cNvSpPr>
          <p:nvPr/>
        </p:nvSpPr>
        <p:spPr>
          <a:xfrm>
            <a:off x="822959" y="599330"/>
            <a:ext cx="754380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48312"/>
              </a:buClr>
              <a:buNone/>
            </a:pPr>
            <a:r>
              <a:rPr lang="fr-FR" sz="1500" cap="all" dirty="0">
                <a:solidFill>
                  <a:srgbClr val="637052"/>
                </a:solidFill>
              </a:rPr>
              <a:t>Vérification de la validité du modèle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71" y="2229187"/>
            <a:ext cx="6071814" cy="3593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7057" y="3149746"/>
                <a:ext cx="2749320" cy="1322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h𝑙𝑖𝑛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h𝑙𝑖𝑛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sSubSup>
                        <m:sSubSup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" y="3149746"/>
                <a:ext cx="2749320" cy="13227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4333103" y="289535"/>
            <a:ext cx="4667168" cy="1668638"/>
            <a:chOff x="293281" y="1949115"/>
            <a:chExt cx="8682276" cy="3104147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</p:spTree>
    <p:extLst>
      <p:ext uri="{BB962C8B-B14F-4D97-AF65-F5344CB8AC3E}">
        <p14:creationId xmlns:p14="http://schemas.microsoft.com/office/powerpoint/2010/main" val="25389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4333103" y="289535"/>
            <a:ext cx="4667168" cy="1668638"/>
            <a:chOff x="293281" y="1949115"/>
            <a:chExt cx="8682276" cy="3104147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4294967295"/>
          </p:nvPr>
        </p:nvSpPr>
        <p:spPr>
          <a:xfrm>
            <a:off x="430306" y="1931205"/>
            <a:ext cx="4018125" cy="552450"/>
          </a:xfrm>
        </p:spPr>
        <p:txBody>
          <a:bodyPr>
            <a:noAutofit/>
          </a:bodyPr>
          <a:lstStyle/>
          <a:p>
            <a:r>
              <a:rPr lang="fr-FR" dirty="0" smtClean="0"/>
              <a:t>Démarche de Résolution (dynamique)</a:t>
            </a:r>
            <a:endParaRPr lang="en-GB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294967295"/>
          </p:nvPr>
        </p:nvSpPr>
        <p:spPr>
          <a:xfrm>
            <a:off x="430307" y="2483655"/>
            <a:ext cx="3703638" cy="2533650"/>
          </a:xfrm>
        </p:spPr>
        <p:txBody>
          <a:bodyPr>
            <a:noAutofit/>
          </a:bodyPr>
          <a:lstStyle/>
          <a:p>
            <a:pPr marL="342884" indent="-342884">
              <a:buFont typeface="+mj-lt"/>
              <a:buAutoNum type="arabicPeriod"/>
            </a:pPr>
            <a:r>
              <a:rPr lang="fr-FR" dirty="0" smtClean="0"/>
              <a:t>Détermination de l’inertie J</a:t>
            </a:r>
          </a:p>
          <a:p>
            <a:pPr marL="342884" indent="-342884">
              <a:buFont typeface="+mj-lt"/>
              <a:buAutoNum type="arabicPeriod"/>
            </a:pPr>
            <a:r>
              <a:rPr lang="fr-FR" dirty="0" smtClean="0"/>
              <a:t>Bilan des actions mécaniques extérieures</a:t>
            </a:r>
          </a:p>
          <a:p>
            <a:pPr marL="342884" indent="-342884">
              <a:buFont typeface="+mj-lt"/>
              <a:buAutoNum type="arabicPeriod"/>
            </a:pPr>
            <a:r>
              <a:rPr lang="fr-FR" dirty="0" smtClean="0"/>
              <a:t>Application du théorème du moment dynamique en O selon l’axe de roulis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4294967295"/>
          </p:nvPr>
        </p:nvSpPr>
        <p:spPr>
          <a:xfrm>
            <a:off x="4974378" y="2084842"/>
            <a:ext cx="3867851" cy="55245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Schéma cinématique du Drone (roulis)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  <p:pic>
        <p:nvPicPr>
          <p:cNvPr id="23" name="Image 22" descr="D:\Documents\Drone Arduino\1 Analyse Fonctionnelle\4 Restriction du Probleme\schema cinematique annote.pn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57548" y="1956074"/>
            <a:ext cx="3185823" cy="42981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 de texte 2"/>
              <p:cNvSpPr txBox="1">
                <a:spLocks noChangeArrowheads="1"/>
              </p:cNvSpPr>
              <p:nvPr/>
            </p:nvSpPr>
            <p:spPr bwMode="auto">
              <a:xfrm>
                <a:off x="562183" y="5099343"/>
                <a:ext cx="3208352" cy="491288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acc>
                      <m:r>
                        <a:rPr lang="fr-FR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r-FR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Zone de 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183" y="5099343"/>
                <a:ext cx="3208352" cy="4912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" name="Groupe 2"/>
          <p:cNvGrpSpPr/>
          <p:nvPr/>
        </p:nvGrpSpPr>
        <p:grpSpPr>
          <a:xfrm>
            <a:off x="307349" y="1615827"/>
            <a:ext cx="8775301" cy="3137406"/>
            <a:chOff x="293281" y="1949115"/>
            <a:chExt cx="8682276" cy="310414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bg2">
                <a:lumMod val="75000"/>
                <a:alpha val="19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  <p:sp>
        <p:nvSpPr>
          <p:cNvPr id="16" name="Espace réservé du texte 4"/>
          <p:cNvSpPr txBox="1">
            <a:spLocks/>
          </p:cNvSpPr>
          <p:nvPr/>
        </p:nvSpPr>
        <p:spPr>
          <a:xfrm>
            <a:off x="2392409" y="121161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Schéma-bloc fonctionnel du système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7852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" name="Groupe 2"/>
          <p:cNvGrpSpPr/>
          <p:nvPr/>
        </p:nvGrpSpPr>
        <p:grpSpPr>
          <a:xfrm>
            <a:off x="307349" y="1615827"/>
            <a:ext cx="8775301" cy="3137406"/>
            <a:chOff x="293281" y="1949115"/>
            <a:chExt cx="8682276" cy="310414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  <p:sp>
        <p:nvSpPr>
          <p:cNvPr id="16" name="Espace réservé du texte 4"/>
          <p:cNvSpPr txBox="1">
            <a:spLocks/>
          </p:cNvSpPr>
          <p:nvPr/>
        </p:nvSpPr>
        <p:spPr>
          <a:xfrm>
            <a:off x="2392409" y="121161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Schéma-bloc fonctionnel du système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968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0" y="582220"/>
            <a:ext cx="7543800" cy="552450"/>
          </a:xfrm>
        </p:spPr>
        <p:txBody>
          <a:bodyPr/>
          <a:lstStyle/>
          <a:p>
            <a:r>
              <a:rPr lang="fr-FR" dirty="0" smtClean="0"/>
              <a:t>Fonction de transfert en boucle ouverte : UN SYSTÈME INSTABLE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1" y="2524270"/>
            <a:ext cx="4175051" cy="314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81783" y="1829470"/>
                <a:ext cx="2334293" cy="66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𝐵𝑂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83" y="1829470"/>
                <a:ext cx="2334293" cy="660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22"/>
          <p:cNvGrpSpPr/>
          <p:nvPr/>
        </p:nvGrpSpPr>
        <p:grpSpPr>
          <a:xfrm>
            <a:off x="4333103" y="1484021"/>
            <a:ext cx="4667168" cy="1668638"/>
            <a:chOff x="293281" y="1949115"/>
            <a:chExt cx="8682276" cy="3104147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  <p:sp>
        <p:nvSpPr>
          <p:cNvPr id="20" name="Espace réservé du texte 4"/>
          <p:cNvSpPr txBox="1">
            <a:spLocks/>
          </p:cNvSpPr>
          <p:nvPr/>
        </p:nvSpPr>
        <p:spPr>
          <a:xfrm>
            <a:off x="208004" y="554660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Simulation du système non corrigé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40540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t="5178" r="12127" b="7828"/>
          <a:stretch/>
        </p:blipFill>
        <p:spPr>
          <a:xfrm>
            <a:off x="3196281" y="2472311"/>
            <a:ext cx="5593492" cy="3047038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4333103" y="697555"/>
            <a:ext cx="4667168" cy="1668638"/>
            <a:chOff x="293281" y="1949115"/>
            <a:chExt cx="8682276" cy="310414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9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Espace réservé du texte 5"/>
          <p:cNvSpPr txBox="1">
            <a:spLocks/>
          </p:cNvSpPr>
          <p:nvPr/>
        </p:nvSpPr>
        <p:spPr>
          <a:xfrm>
            <a:off x="456693" y="697555"/>
            <a:ext cx="3758179" cy="5524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Ajout d’un correcteur dérivateur : critère de </a:t>
            </a:r>
            <a:r>
              <a:rPr lang="fr-FR" dirty="0" err="1" smtClean="0"/>
              <a:t>Routh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1646" y="2741543"/>
                <a:ext cx="2360141" cy="1171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6" y="2741543"/>
                <a:ext cx="2360141" cy="11717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Conception</a:t>
            </a:r>
          </a:p>
        </p:txBody>
      </p:sp>
      <p:sp>
        <p:nvSpPr>
          <p:cNvPr id="24" name="Espace réservé du texte 4"/>
          <p:cNvSpPr txBox="1">
            <a:spLocks/>
          </p:cNvSpPr>
          <p:nvPr/>
        </p:nvSpPr>
        <p:spPr>
          <a:xfrm>
            <a:off x="3709085" y="554660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Simulation du système corrigé (non optimal)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2769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. REALISATION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smtClean="0"/>
              <a:t>Réalisation de la maquette et du système </a:t>
            </a:r>
            <a:r>
              <a:rPr lang="fr-FR" dirty="0" smtClean="0"/>
              <a:t>embarqué (annexe)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Ajustement du modèle</a:t>
            </a:r>
          </a:p>
        </p:txBody>
      </p:sp>
      <p:pic>
        <p:nvPicPr>
          <p:cNvPr id="15" name="Espace réservé du contenu 8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-1"/>
          <a:stretch/>
        </p:blipFill>
        <p:spPr>
          <a:xfrm>
            <a:off x="5832389" y="3111314"/>
            <a:ext cx="2677728" cy="148851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Realisation</a:t>
            </a:r>
            <a:endParaRPr lang="en-US" dirty="0"/>
          </a:p>
        </p:txBody>
      </p:sp>
      <p:sp>
        <p:nvSpPr>
          <p:cNvPr id="12" name="Espace réservé du texte 4"/>
          <p:cNvSpPr txBox="1">
            <a:spLocks/>
          </p:cNvSpPr>
          <p:nvPr/>
        </p:nvSpPr>
        <p:spPr>
          <a:xfrm>
            <a:off x="4594860" y="2539862"/>
            <a:ext cx="415068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Maquette et interface graphique</a:t>
            </a:r>
            <a:endParaRPr lang="en-GB" sz="1500" dirty="0"/>
          </a:p>
        </p:txBody>
      </p:sp>
      <p:pic>
        <p:nvPicPr>
          <p:cNvPr id="13" name="Espace réservé du contenu 9"/>
          <p:cNvPicPr>
            <a:picLocks noChangeAspect="1"/>
          </p:cNvPicPr>
          <p:nvPr/>
        </p:nvPicPr>
        <p:blipFill rotWithShape="1">
          <a:blip r:embed="rId3"/>
          <a:srcRect l="19430" t="20350" r="25007" b="22495"/>
          <a:stretch/>
        </p:blipFill>
        <p:spPr>
          <a:xfrm>
            <a:off x="3894773" y="4015082"/>
            <a:ext cx="2852093" cy="16575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Double flèche horizontale 4"/>
          <p:cNvSpPr/>
          <p:nvPr/>
        </p:nvSpPr>
        <p:spPr>
          <a:xfrm rot="19193930">
            <a:off x="5923564" y="3982195"/>
            <a:ext cx="662260" cy="263908"/>
          </a:xfrm>
          <a:prstGeom prst="left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4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81214" y="1250387"/>
                <a:ext cx="1944130" cy="425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𝑡h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é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𝑜𝑟𝑖𝑒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: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𝜏</m:t>
                      </m:r>
                    </m:oMath>
                  </m:oMathPara>
                </a14:m>
                <a:endParaRPr lang="en-GB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214" y="1250387"/>
                <a:ext cx="1944130" cy="425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C:\Users\pc\AppData\Local\Microsoft\Windows\INetCache\Content.Word\Regression Tu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2" y="2051223"/>
            <a:ext cx="4035990" cy="241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Regression K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354" y="2051223"/>
            <a:ext cx="4035990" cy="24179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6380" y="1175214"/>
                <a:ext cx="2998803" cy="876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fr-FR" sz="1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GB" sz="1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0" y="1175214"/>
                <a:ext cx="2998803" cy="8760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texte 5"/>
          <p:cNvSpPr txBox="1">
            <a:spLocks/>
          </p:cNvSpPr>
          <p:nvPr/>
        </p:nvSpPr>
        <p:spPr>
          <a:xfrm>
            <a:off x="456693" y="697555"/>
            <a:ext cx="3758179" cy="5524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Ajustement du modèle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81214" y="1725861"/>
                <a:ext cx="2468300" cy="425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𝑝𝑟𝑎𝑡𝑖𝑞𝑢𝑒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: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𝐾𝑑</m:t>
                          </m:r>
                        </m:num>
                        <m:den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214" y="1725861"/>
                <a:ext cx="2468300" cy="425437"/>
              </a:xfrm>
              <a:prstGeom prst="rect">
                <a:avLst/>
              </a:prstGeom>
              <a:blipFill rotWithShape="0">
                <a:blip r:embed="rId6"/>
                <a:stretch>
                  <a:fillRect t="-67143" b="-8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82970" y="4987837"/>
                <a:ext cx="157806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𝑎𝑗𝑢𝑠𝑡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=2,79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70" y="4987837"/>
                <a:ext cx="1578060" cy="391646"/>
              </a:xfrm>
              <a:prstGeom prst="rect">
                <a:avLst/>
              </a:prstGeom>
              <a:blipFill rotWithShape="0"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Realisation</a:t>
            </a:r>
            <a:endParaRPr lang="en-US" dirty="0"/>
          </a:p>
        </p:txBody>
      </p:sp>
      <p:sp>
        <p:nvSpPr>
          <p:cNvPr id="12" name="Espace réservé du texte 4"/>
          <p:cNvSpPr txBox="1">
            <a:spLocks/>
          </p:cNvSpPr>
          <p:nvPr/>
        </p:nvSpPr>
        <p:spPr>
          <a:xfrm>
            <a:off x="421320" y="4631448"/>
            <a:ext cx="415068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Régression linéaire sur Tu</a:t>
            </a:r>
            <a:endParaRPr lang="en-GB" sz="1500" dirty="0"/>
          </a:p>
        </p:txBody>
      </p:sp>
      <p:sp>
        <p:nvSpPr>
          <p:cNvPr id="18" name="Espace réservé du texte 4"/>
          <p:cNvSpPr txBox="1">
            <a:spLocks/>
          </p:cNvSpPr>
          <p:nvPr/>
        </p:nvSpPr>
        <p:spPr>
          <a:xfrm>
            <a:off x="4408664" y="4631448"/>
            <a:ext cx="415068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Régression affine sur Ku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0363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/>
              <a:t>Comment concevoir une stratégie de commande optimale permettant le vol stationnaire autonome d’un </a:t>
            </a:r>
            <a:r>
              <a:rPr lang="fr-FR" sz="2400" dirty="0" err="1"/>
              <a:t>quadrirotor</a:t>
            </a:r>
            <a:r>
              <a:rPr lang="fr-FR" sz="2400" dirty="0"/>
              <a:t> et assurant l’insensibilité du système aux perturbations du milieu extérieur ?</a:t>
            </a:r>
            <a:endParaRPr lang="en-GB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Problematique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8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. CORRECTION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Identification des meilleurs réglages par simulation (annexe)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Confrontation </a:t>
            </a:r>
            <a:r>
              <a:rPr lang="fr-FR" dirty="0" smtClean="0"/>
              <a:t>modèle - maquette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3175083"/>
            <a:ext cx="3702050" cy="2101684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4. Correction</a:t>
            </a:r>
            <a:endParaRPr lang="en-US" dirty="0"/>
          </a:p>
        </p:txBody>
      </p:sp>
      <p:sp>
        <p:nvSpPr>
          <p:cNvPr id="13" name="Espace réservé du texte 4"/>
          <p:cNvSpPr txBox="1">
            <a:spLocks/>
          </p:cNvSpPr>
          <p:nvPr/>
        </p:nvSpPr>
        <p:spPr>
          <a:xfrm>
            <a:off x="4215445" y="2730316"/>
            <a:ext cx="415068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Essai maquette en régulation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1970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</a:t>
            </a:r>
            <a:r>
              <a:rPr lang="fr-FR" sz="1500" dirty="0" smtClean="0"/>
              <a:t>un échelon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2624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</a:t>
            </a:r>
            <a:r>
              <a:rPr lang="fr-FR" sz="1500" dirty="0" smtClean="0"/>
              <a:t>un échelon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22078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</a:t>
            </a:r>
            <a:r>
              <a:rPr lang="fr-FR" sz="1500" dirty="0" smtClean="0"/>
              <a:t>un échelon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96" y="4801012"/>
            <a:ext cx="4887007" cy="1171739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18669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une perturbation de type </a:t>
            </a:r>
            <a:r>
              <a:rPr lang="fr-FR" sz="1500" dirty="0" err="1"/>
              <a:t>dirac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41866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une perturbation de type </a:t>
            </a:r>
            <a:r>
              <a:rPr lang="fr-FR" sz="1500" dirty="0" err="1"/>
              <a:t>dirac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39843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Espace réservé du texte 5"/>
          <p:cNvSpPr txBox="1">
            <a:spLocks/>
          </p:cNvSpPr>
          <p:nvPr/>
        </p:nvSpPr>
        <p:spPr>
          <a:xfrm>
            <a:off x="373553" y="940593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Comparaison des réponses (Simulation / Maquette) à une perturbation de type </a:t>
            </a:r>
            <a:r>
              <a:rPr lang="fr-FR" sz="1500" dirty="0" err="1"/>
              <a:t>dirac</a:t>
            </a:r>
            <a:endParaRPr lang="fr-FR" sz="1500" dirty="0"/>
          </a:p>
        </p:txBody>
      </p:sp>
      <p:sp>
        <p:nvSpPr>
          <p:cNvPr id="7" name="ZoneTexte 6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31" y="4791486"/>
            <a:ext cx="4877481" cy="1181265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4. Correction</a:t>
            </a:r>
          </a:p>
        </p:txBody>
      </p:sp>
    </p:spTree>
    <p:extLst>
      <p:ext uri="{BB962C8B-B14F-4D97-AF65-F5344CB8AC3E}">
        <p14:creationId xmlns:p14="http://schemas.microsoft.com/office/powerpoint/2010/main" val="17289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Afficher l'image d'origin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96" y="669686"/>
            <a:ext cx="2706687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8"/>
          <p:cNvSpPr txBox="1">
            <a:spLocks/>
          </p:cNvSpPr>
          <p:nvPr/>
        </p:nvSpPr>
        <p:spPr>
          <a:xfrm>
            <a:off x="737077" y="1677925"/>
            <a:ext cx="3704035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700" dirty="0"/>
              <a:t>Conclusion</a:t>
            </a:r>
            <a:endParaRPr lang="en-GB" sz="2700" dirty="0"/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737789" y="2230375"/>
            <a:ext cx="3703320" cy="253365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- de multiples applications en vol stationnaire</a:t>
            </a:r>
          </a:p>
          <a:p>
            <a:r>
              <a:rPr lang="fr-FR" sz="2100" dirty="0"/>
              <a:t>- un système INSTABLE</a:t>
            </a:r>
          </a:p>
          <a:p>
            <a:r>
              <a:rPr lang="fr-FR" sz="2100" dirty="0"/>
              <a:t>- une correction PID </a:t>
            </a:r>
            <a:r>
              <a:rPr lang="fr-FR" sz="2100" dirty="0" smtClean="0"/>
              <a:t>efficace après ajustement des écarts modélisation - maquette</a:t>
            </a:r>
            <a:endParaRPr lang="en-GB" sz="2100" dirty="0"/>
          </a:p>
        </p:txBody>
      </p:sp>
      <p:pic>
        <p:nvPicPr>
          <p:cNvPr id="6" name="Picture 2" descr="https://upload.wikimedia.org/wikipedia/commons/thumb/6/6a/Cycle_de_developpement_en_v.svg/810px-Cycle_de_developpement_en_v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65" y="3049505"/>
            <a:ext cx="4456905" cy="22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en-GB" dirty="0"/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Analyse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1. ANALYSE</a:t>
            </a:r>
            <a:endParaRPr lang="en-GB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4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7" y="764817"/>
            <a:ext cx="8876545" cy="5328366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398214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Détermination du Cp optimal d’un profil </a:t>
            </a:r>
            <a:r>
              <a:rPr lang="fr-FR" sz="1500" dirty="0" err="1" smtClean="0"/>
              <a:t>Naca</a:t>
            </a:r>
            <a:r>
              <a:rPr lang="fr-FR" sz="1500" dirty="0" smtClean="0"/>
              <a:t> 2412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142901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4294967295"/>
          </p:nvPr>
        </p:nvSpPr>
        <p:spPr>
          <a:xfrm>
            <a:off x="172994" y="1677988"/>
            <a:ext cx="3705225" cy="552450"/>
          </a:xfrm>
        </p:spPr>
        <p:txBody>
          <a:bodyPr>
            <a:normAutofit/>
          </a:bodyPr>
          <a:lstStyle/>
          <a:p>
            <a:r>
              <a:rPr lang="fr-FR" sz="2700" dirty="0"/>
              <a:t>Plan</a:t>
            </a:r>
            <a:endParaRPr lang="en-GB" sz="2700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4294967295"/>
          </p:nvPr>
        </p:nvSpPr>
        <p:spPr>
          <a:xfrm>
            <a:off x="172994" y="2230437"/>
            <a:ext cx="3705225" cy="3231899"/>
          </a:xfrm>
        </p:spPr>
        <p:txBody>
          <a:bodyPr>
            <a:noAutofit/>
          </a:bodyPr>
          <a:lstStyle/>
          <a:p>
            <a:pPr marL="342884" indent="-342884">
              <a:buFont typeface="+mj-lt"/>
              <a:buAutoNum type="arabicPeriod"/>
            </a:pPr>
            <a:r>
              <a:rPr lang="fr-FR" dirty="0"/>
              <a:t>ANALYSE : identification et définition des exigences</a:t>
            </a:r>
          </a:p>
          <a:p>
            <a:pPr marL="342884" indent="-342884">
              <a:buFont typeface="+mj-lt"/>
              <a:buAutoNum type="arabicPeriod"/>
            </a:pPr>
            <a:r>
              <a:rPr lang="fr-FR" dirty="0"/>
              <a:t>CONCEPTION : </a:t>
            </a:r>
            <a:r>
              <a:rPr lang="fr-FR" dirty="0" smtClean="0"/>
              <a:t>élaboration d’un modèle de connaissance</a:t>
            </a:r>
            <a:endParaRPr lang="fr-FR" dirty="0"/>
          </a:p>
          <a:p>
            <a:pPr marL="342884" indent="-342884">
              <a:buFont typeface="+mj-lt"/>
              <a:buAutoNum type="arabicPeriod"/>
            </a:pPr>
            <a:r>
              <a:rPr lang="fr-FR" dirty="0"/>
              <a:t>REALISATION : </a:t>
            </a:r>
            <a:r>
              <a:rPr lang="fr-FR" dirty="0" smtClean="0"/>
              <a:t>implémentation d’une </a:t>
            </a:r>
            <a:r>
              <a:rPr lang="fr-FR" dirty="0"/>
              <a:t>maquette </a:t>
            </a:r>
            <a:r>
              <a:rPr lang="fr-FR" dirty="0" smtClean="0"/>
              <a:t>et adaptation du modèle</a:t>
            </a:r>
          </a:p>
          <a:p>
            <a:pPr marL="342884" indent="-342884">
              <a:buFont typeface="+mj-lt"/>
              <a:buAutoNum type="arabicPeriod"/>
            </a:pPr>
            <a:r>
              <a:rPr lang="fr-FR" dirty="0" smtClean="0"/>
              <a:t>CORRECTION : synthèse d’un correcteur optimal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4294967295"/>
          </p:nvPr>
        </p:nvSpPr>
        <p:spPr>
          <a:xfrm>
            <a:off x="4855477" y="1684338"/>
            <a:ext cx="3703637" cy="552450"/>
          </a:xfrm>
        </p:spPr>
        <p:txBody>
          <a:bodyPr/>
          <a:lstStyle/>
          <a:p>
            <a:r>
              <a:rPr lang="fr-FR" dirty="0" smtClean="0"/>
              <a:t>Cycle de développement « en V »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INTRODUCTION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upload.wikimedia.org/wikipedia/commons/thumb/6/6a/Cycle_de_developpement_en_v.svg/810px-Cycle_de_developpement_en_v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05" y="2270241"/>
            <a:ext cx="5270306" cy="268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0" y="783106"/>
            <a:ext cx="8815580" cy="5291787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398214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Ecarts entre la loi de traction </a:t>
            </a:r>
            <a:r>
              <a:rPr lang="fr-FR" sz="1500" dirty="0" smtClean="0"/>
              <a:t>pour le </a:t>
            </a:r>
            <a:r>
              <a:rPr lang="fr-FR" sz="1500" dirty="0" smtClean="0"/>
              <a:t>Cp idéal et estimé, et les données expérimentales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49147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Image 3" descr="C:\Users\pc\AppData\Local\Microsoft\Windows\INetCache\Content.Word\pseudo_dessin_indus_maquette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2784" r="12894" b="16227"/>
          <a:stretch/>
        </p:blipFill>
        <p:spPr bwMode="auto">
          <a:xfrm>
            <a:off x="613730" y="469558"/>
            <a:ext cx="7918920" cy="5424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3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482"/>
            <a:ext cx="9144000" cy="2239036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1408866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Modèle causal sur </a:t>
            </a:r>
            <a:r>
              <a:rPr lang="fr-FR" sz="1500" dirty="0" err="1" smtClean="0"/>
              <a:t>XCos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88093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766" r="13567" b="11028"/>
          <a:stretch/>
        </p:blipFill>
        <p:spPr>
          <a:xfrm rot="5400000">
            <a:off x="1815480" y="-548774"/>
            <a:ext cx="5273268" cy="8444656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Diagramme d’états (SYSML)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Annexe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4" y="1133242"/>
            <a:ext cx="4173731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Algorithme : implémentation de la boucle de retour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3. REALISATION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40000">
            <a:off x="3275712" y="-1450249"/>
            <a:ext cx="2589379" cy="9024624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Annexe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39" y="1223720"/>
            <a:ext cx="3533022" cy="4710696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2486324" y="698350"/>
            <a:ext cx="4173731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Dispositif expérimental de validation du signal de commande moteur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8275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" y="1580354"/>
            <a:ext cx="4182498" cy="313940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1381414"/>
            <a:ext cx="4512743" cy="3387289"/>
          </a:xfrm>
          <a:prstGeom prst="rect">
            <a:avLst/>
          </a:prstGeom>
        </p:spPr>
      </p:pic>
      <p:sp>
        <p:nvSpPr>
          <p:cNvPr id="15" name="Espace réservé du texte 5"/>
          <p:cNvSpPr txBox="1">
            <a:spLocks/>
          </p:cNvSpPr>
          <p:nvPr/>
        </p:nvSpPr>
        <p:spPr>
          <a:xfrm>
            <a:off x="2627842" y="606020"/>
            <a:ext cx="4173731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Comparaison signal Arduino (gauche) et GBF (droite)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83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0" y="976408"/>
            <a:ext cx="7218290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6" y="1337891"/>
            <a:ext cx="8169348" cy="4182218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2627842" y="606020"/>
            <a:ext cx="4173731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Mesure de la période de la boucle d’asservissement (a fortiori du gyroscope)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423902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16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0,10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3231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ANALYSE 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100" dirty="0"/>
              <a:t>Exigences du drone </a:t>
            </a:r>
            <a:r>
              <a:rPr lang="fr-FR" sz="2100" dirty="0" err="1"/>
              <a:t>multirotor</a:t>
            </a:r>
            <a:r>
              <a:rPr lang="fr-FR" sz="2100" dirty="0"/>
              <a:t> :</a:t>
            </a:r>
          </a:p>
          <a:p>
            <a:pPr lvl="0">
              <a:buClr>
                <a:srgbClr val="E48312"/>
              </a:buClr>
            </a:pP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charge utile (appareil photo, capteurs</a:t>
            </a: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>
              <a:buClr>
                <a:srgbClr val="E48312"/>
              </a:buClr>
            </a:pP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</a:t>
            </a: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autonomie énergétique</a:t>
            </a:r>
          </a:p>
          <a:p>
            <a:pPr>
              <a:buClr>
                <a:srgbClr val="E48312"/>
              </a:buClr>
            </a:pP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grand angle de prise de </a:t>
            </a: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vue</a:t>
            </a:r>
            <a:endParaRPr lang="fr-FR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- vol stationnaire</a:t>
            </a:r>
          </a:p>
          <a:p>
            <a:pPr>
              <a:buClr>
                <a:srgbClr val="E48312"/>
              </a:buClr>
            </a:pPr>
            <a:r>
              <a:rPr lang="fr-FR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</a:t>
            </a:r>
            <a:r>
              <a:rPr lang="fr-F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résistance aux perturbations (vent modéré, rafales)</a:t>
            </a:r>
          </a:p>
          <a:p>
            <a:pPr lvl="0">
              <a:buClr>
                <a:srgbClr val="E48312"/>
              </a:buClr>
            </a:pPr>
            <a:endParaRPr lang="fr-FR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fr-FR" sz="2100" dirty="0"/>
          </a:p>
          <a:p>
            <a:endParaRPr lang="en-GB" sz="2100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82" y="2827254"/>
            <a:ext cx="3702844" cy="2467945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1. ANALYSE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Analyse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4294967295"/>
          </p:nvPr>
        </p:nvSpPr>
        <p:spPr>
          <a:xfrm>
            <a:off x="4705726" y="2178608"/>
            <a:ext cx="3703637" cy="55245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Expérimentation de surveillance du réseau RTE par drone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1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0,15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781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0,20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1501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0,25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1703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0,30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2866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0,35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8274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0,37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9610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0,38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7654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818"/>
            <a:ext cx="9144000" cy="4424363"/>
          </a:xfrm>
          <a:prstGeom prst="rect">
            <a:avLst/>
          </a:prstGeom>
        </p:spPr>
      </p:pic>
      <p:sp>
        <p:nvSpPr>
          <p:cNvPr id="5" name="Espace réservé du texte 5"/>
          <p:cNvSpPr txBox="1">
            <a:spLocks/>
          </p:cNvSpPr>
          <p:nvPr/>
        </p:nvSpPr>
        <p:spPr>
          <a:xfrm>
            <a:off x="373553" y="573998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 smtClean="0"/>
              <a:t>Réglage PID simulation : </a:t>
            </a:r>
            <a:r>
              <a:rPr lang="fr-FR" sz="1500" dirty="0" err="1" smtClean="0"/>
              <a:t>Kd</a:t>
            </a:r>
            <a:r>
              <a:rPr lang="fr-FR" sz="1500" dirty="0" smtClean="0"/>
              <a:t> = 0,39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23348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7425348" y="5702091"/>
            <a:ext cx="984019" cy="5477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" y="1481690"/>
            <a:ext cx="1812023" cy="10287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4" y="1481690"/>
            <a:ext cx="1812023" cy="1028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35" y="1481690"/>
            <a:ext cx="1812023" cy="1028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59" y="1481690"/>
            <a:ext cx="1812023" cy="1028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80" y="1481690"/>
            <a:ext cx="1812023" cy="1028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" y="2510390"/>
            <a:ext cx="1812023" cy="10287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4" y="2510390"/>
            <a:ext cx="1812023" cy="10287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35" y="2510390"/>
            <a:ext cx="1812023" cy="10287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59" y="2510390"/>
            <a:ext cx="1812023" cy="10287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80" y="2510390"/>
            <a:ext cx="1812023" cy="10287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" y="3539090"/>
            <a:ext cx="1812023" cy="10287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4" y="3539090"/>
            <a:ext cx="1812023" cy="10287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35" y="3539090"/>
            <a:ext cx="1812023" cy="10287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59" y="3539090"/>
            <a:ext cx="1812023" cy="10287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80" y="3539090"/>
            <a:ext cx="1812023" cy="10287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" y="4567790"/>
            <a:ext cx="1812023" cy="10287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4" y="4567790"/>
            <a:ext cx="1812023" cy="10287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35" y="4567790"/>
            <a:ext cx="1812023" cy="10287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59" y="4567790"/>
            <a:ext cx="1812023" cy="10287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80" y="4567790"/>
            <a:ext cx="1812023" cy="1028700"/>
          </a:xfrm>
          <a:prstGeom prst="rect">
            <a:avLst/>
          </a:prstGeom>
        </p:spPr>
      </p:pic>
      <p:sp>
        <p:nvSpPr>
          <p:cNvPr id="24" name="Espace réservé du texte 5"/>
          <p:cNvSpPr txBox="1">
            <a:spLocks/>
          </p:cNvSpPr>
          <p:nvPr/>
        </p:nvSpPr>
        <p:spPr>
          <a:xfrm>
            <a:off x="373553" y="1133242"/>
            <a:ext cx="7543800" cy="5524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Perturbation de type </a:t>
            </a:r>
            <a:r>
              <a:rPr lang="fr-FR" sz="1500" dirty="0" err="1"/>
              <a:t>dirac</a:t>
            </a:r>
            <a:r>
              <a:rPr lang="fr-FR" sz="1500" dirty="0"/>
              <a:t> (10</a:t>
            </a:r>
            <a:r>
              <a:rPr lang="fr-FR" sz="1500" baseline="30000" dirty="0"/>
              <a:t>ème</a:t>
            </a:r>
            <a:r>
              <a:rPr lang="fr-FR" sz="1500" dirty="0"/>
              <a:t> seconde)</a:t>
            </a:r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Annexe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1. ANALYSE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54" name="Espace réservé du texte 4"/>
          <p:cNvSpPr txBox="1">
            <a:spLocks/>
          </p:cNvSpPr>
          <p:nvPr/>
        </p:nvSpPr>
        <p:spPr>
          <a:xfrm>
            <a:off x="2445168" y="99994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Diagramme Chaine d’information / Chaine d’énergie</a:t>
            </a:r>
            <a:endParaRPr lang="en-GB" sz="15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1719242"/>
            <a:ext cx="8745170" cy="3953427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Analyse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4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2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" y="1286438"/>
            <a:ext cx="8361947" cy="4143232"/>
          </a:xfrm>
          <a:prstGeom prst="rect">
            <a:avLst/>
          </a:prstGeom>
        </p:spPr>
      </p:pic>
      <p:sp>
        <p:nvSpPr>
          <p:cNvPr id="17" name="Espace réservé du texte 4"/>
          <p:cNvSpPr txBox="1">
            <a:spLocks/>
          </p:cNvSpPr>
          <p:nvPr/>
        </p:nvSpPr>
        <p:spPr>
          <a:xfrm>
            <a:off x="2300981" y="734226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500" dirty="0"/>
              <a:t>Diagramme Chaine d’information / Chaine d’énergie</a:t>
            </a:r>
            <a:endParaRPr lang="en-GB" sz="15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Analyse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437"/>
            <a:ext cx="9144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93281" y="1949115"/>
            <a:ext cx="8682276" cy="3104147"/>
            <a:chOff x="293281" y="1949115"/>
            <a:chExt cx="8682276" cy="310414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" t="26294" r="1710" b="25571"/>
            <a:stretch/>
          </p:blipFill>
          <p:spPr>
            <a:xfrm>
              <a:off x="293281" y="1949115"/>
              <a:ext cx="8682276" cy="310414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33168" y="2866768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44812" y="2866767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34419" y="4510216"/>
              <a:ext cx="683740" cy="4366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5482" y="2866767"/>
              <a:ext cx="752971" cy="49427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43926" y="2141838"/>
              <a:ext cx="732378" cy="43248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47503" y="2104979"/>
              <a:ext cx="794796" cy="469346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94205" y="2104979"/>
              <a:ext cx="650790" cy="38284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4205" y="3740190"/>
              <a:ext cx="650790" cy="38284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21012" y="3740190"/>
              <a:ext cx="747866" cy="38284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28438" y="3740189"/>
              <a:ext cx="747866" cy="45286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16" name="Espace réservé du texte 4"/>
          <p:cNvSpPr txBox="1">
            <a:spLocks/>
          </p:cNvSpPr>
          <p:nvPr/>
        </p:nvSpPr>
        <p:spPr>
          <a:xfrm>
            <a:off x="2392409" y="1211614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Schéma-bloc fonctionnel du système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6948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Espace réservé du contenu 3"/>
          <p:cNvSpPr txBox="1">
            <a:spLocks/>
          </p:cNvSpPr>
          <p:nvPr/>
        </p:nvSpPr>
        <p:spPr>
          <a:xfrm>
            <a:off x="156390" y="1655834"/>
            <a:ext cx="3279022" cy="253365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Cadre d’étude retenue :</a:t>
            </a:r>
          </a:p>
          <a:p>
            <a:pPr>
              <a:buClr>
                <a:srgbClr val="E48312"/>
              </a:buClr>
            </a:pPr>
            <a:r>
              <a:rPr lang="fr-FR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Etude sur un unique degré de liberté (roulis) :</a:t>
            </a:r>
          </a:p>
          <a:p>
            <a:pPr>
              <a:buClr>
                <a:srgbClr val="E48312"/>
              </a:buClr>
            </a:pPr>
            <a:r>
              <a:rPr lang="fr-FR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Châssis en rotation autour d’un axe fixe</a:t>
            </a:r>
          </a:p>
          <a:p>
            <a:pPr>
              <a:buClr>
                <a:srgbClr val="E48312"/>
              </a:buClr>
            </a:pPr>
            <a:r>
              <a:rPr lang="fr-FR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Deux moteurs dédiés à cet asservissement</a:t>
            </a:r>
          </a:p>
          <a:p>
            <a:endParaRPr lang="fr-FR" sz="2800" dirty="0"/>
          </a:p>
          <a:p>
            <a:endParaRPr lang="en-GB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1. ANALYSE</a:t>
            </a:r>
            <a:endParaRPr lang="en-GB" sz="1350" dirty="0">
              <a:solidFill>
                <a:schemeClr val="bg1"/>
              </a:solidFill>
            </a:endParaRPr>
          </a:p>
        </p:txBody>
      </p:sp>
      <p:pic>
        <p:nvPicPr>
          <p:cNvPr id="7" name="Espace réservé du contenu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-1"/>
          <a:stretch/>
        </p:blipFill>
        <p:spPr>
          <a:xfrm>
            <a:off x="3748880" y="1919417"/>
            <a:ext cx="4660483" cy="25886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9" name="Espace réservé du texte 4"/>
          <p:cNvSpPr txBox="1">
            <a:spLocks/>
          </p:cNvSpPr>
          <p:nvPr/>
        </p:nvSpPr>
        <p:spPr>
          <a:xfrm>
            <a:off x="3898340" y="1367205"/>
            <a:ext cx="4361561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Maquette de drone </a:t>
            </a:r>
            <a:r>
              <a:rPr lang="fr-FR" sz="1500" dirty="0" err="1" smtClean="0"/>
              <a:t>quadrirotor</a:t>
            </a:r>
            <a:r>
              <a:rPr lang="fr-FR" sz="1500" dirty="0" smtClean="0"/>
              <a:t> 1-axe développée au cours du projet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541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 CONCEPTION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smtClean="0"/>
              <a:t>Modélisation du moteur, de la traction des hélices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Equation dynamique du système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Stratégie d’asservissement : UN SYSTÈME INTRINSEQUEMENT INSTABLE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37075" y="5672669"/>
            <a:ext cx="1429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2. CONCEPTION</a:t>
            </a:r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2. Conception</a:t>
            </a:r>
            <a:endParaRPr lang="en-US" dirty="0"/>
          </a:p>
        </p:txBody>
      </p:sp>
      <p:pic>
        <p:nvPicPr>
          <p:cNvPr id="13" name="Image 12" descr="D:\Documents\Drone Arduino\1 Analyse Fonctionnelle\4 Restriction du Probleme\schema cinematique annote.pn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25095" y="1890735"/>
            <a:ext cx="2938225" cy="39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texte 4"/>
          <p:cNvSpPr txBox="1">
            <a:spLocks/>
          </p:cNvSpPr>
          <p:nvPr/>
        </p:nvSpPr>
        <p:spPr>
          <a:xfrm>
            <a:off x="4612165" y="2051947"/>
            <a:ext cx="4150680" cy="55221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dirty="0" smtClean="0"/>
              <a:t>Paramétrage du schéma cinématique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7902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4000</TotalTime>
  <Words>813</Words>
  <Application>Microsoft Office PowerPoint</Application>
  <PresentationFormat>Affichage à l'écran (4:3)</PresentationFormat>
  <Paragraphs>221</Paragraphs>
  <Slides>64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Rétrospective</vt:lpstr>
      <vt:lpstr>TIPE</vt:lpstr>
      <vt:lpstr>Problématique</vt:lpstr>
      <vt:lpstr>Présentation PowerPoint</vt:lpstr>
      <vt:lpstr>1. ANALYSE </vt:lpstr>
      <vt:lpstr>Présentation PowerPoint</vt:lpstr>
      <vt:lpstr>Présentation PowerPoint</vt:lpstr>
      <vt:lpstr>Présentation PowerPoint</vt:lpstr>
      <vt:lpstr>Présentation PowerPoint</vt:lpstr>
      <vt:lpstr>2. CONCEPTION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REALISATION</vt:lpstr>
      <vt:lpstr>Présentation PowerPoint</vt:lpstr>
      <vt:lpstr>4. CORRECTION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ANNEXE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</dc:title>
  <dc:creator>Raphaël</dc:creator>
  <cp:lastModifiedBy>Raphael</cp:lastModifiedBy>
  <cp:revision>145</cp:revision>
  <dcterms:created xsi:type="dcterms:W3CDTF">2016-06-16T18:21:32Z</dcterms:created>
  <dcterms:modified xsi:type="dcterms:W3CDTF">2017-06-13T14:32:39Z</dcterms:modified>
</cp:coreProperties>
</file>